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mfortaa-bold.fntdata"/><Relationship Id="rId14" Type="http://schemas.openxmlformats.org/officeDocument/2006/relationships/slide" Target="slides/slide9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c6d87390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c6d87390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c6d87390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c6d87390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c6d87390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c6d87390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c6d87390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c6d87390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c6d87390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c6d87390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c6d87390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c6d87390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9dd17ca4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9dd17ca4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9dd17ca4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9dd17ca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9dd17ca4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9dd17ca4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9dd17ca4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9dd17ca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c6d8739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c6d8739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9dd17ca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9dd17ca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9dd17ca4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9dd17ca4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dd17ca4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dd17ca4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9dd17ca4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9dd17ca4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99dd17ca4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99dd17ca4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9dd17ca4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9dd17ca4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9dd17ca4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9dd17ca4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9dd17ca4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9dd17ca4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99dd17ca4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99dd17ca4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cd84ac81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cd84ac81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c6d8739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c6d8739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cd84ac81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cd84ac81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c6d87390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c6d87390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c6d87390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c6d87390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c6d87390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c6d87390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c6d87390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c6d87390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c6d87390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c6d87390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c6d87390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c6d87390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4663225"/>
            <a:ext cx="8743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Fall 2020                                                                               CS 795: Web Archiving Forensics</a:t>
            </a:r>
            <a:endParaRPr sz="1100">
              <a:solidFill>
                <a:srgbClr val="666666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u.finance.yahoo.com/news/westminster-bridge-woman-breaks-silence-000955558.html" TargetMode="External"/><Relationship Id="rId4" Type="http://schemas.openxmlformats.org/officeDocument/2006/relationships/hyperlink" Target="https://www.theguardian.com/uk-news/2017/nov/14/how-a-russian-troll-soldier-stirred-anger-after-the-westminster-attack" TargetMode="External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restresearch.ac.uk/projects/disinformation-on-social-media/" TargetMode="External"/><Relationship Id="rId4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bbc.com/news/world-europe-39265777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hyperlink" Target="https://www.rug.nl/research/portal/files/128593593/1461444819856912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bbc.com/news/world-europe-39265777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wired.com/story/hackers-broke-into-real-news-sites-to-plant-fake-stories-anti-nato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log.scielo.org/en/2014/01/16/ethical-editing-ghostwriting-is-an-unhealthy-practice/#.X3EGq2hKg2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baltic-course.com/eng/modern_eu/?doc=140643" TargetMode="External"/><Relationship Id="rId4" Type="http://schemas.openxmlformats.org/officeDocument/2006/relationships/hyperlink" Target="https://www.wired.com/story/hackers-broke-into-real-news-sites-to-plant-fake-stories-anti-nato/" TargetMode="External"/><Relationship Id="rId5" Type="http://schemas.openxmlformats.org/officeDocument/2006/relationships/image" Target="../media/image16.jp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hyperlink" Target="https://www.fireeye.com/content/dam/fireeye-www/blog/pdfs/Ghostwriter-Influence-Campaign.pdf" TargetMode="External"/><Relationship Id="rId5" Type="http://schemas.openxmlformats.org/officeDocument/2006/relationships/hyperlink" Target="https://www.fireeye.com/content/dam/fireeye-www/blog/pdfs/Ghostwriter-Influence-Campaign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opednews.com/" TargetMode="External"/><Relationship Id="rId4" Type="http://schemas.openxmlformats.org/officeDocument/2006/relationships/hyperlink" Target="https://theduran.com/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://balticworlds.com/" TargetMode="External"/><Relationship Id="rId6" Type="http://schemas.openxmlformats.org/officeDocument/2006/relationships/hyperlink" Target="https://www.fireeye.com/content/dam/fireeye-www/blog/pdfs/Ghostwriter-Influence-Campaign.pdf" TargetMode="External"/><Relationship Id="rId7" Type="http://schemas.openxmlformats.org/officeDocument/2006/relationships/image" Target="../media/image4.jpg"/><Relationship Id="rId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marketbusinessnews.com/financial-glossary/hacker/" TargetMode="External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hyperlink" Target="https://www.fireeye.com/content/dam/fireeye-www/blog/pdfs/Ghostwriter-Influence-Campaign.pd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ireeye.com/content/dam/fireeye-www/blog/pdfs/Ghostwriter-Influence-Campaign.pdf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ireeye.com/content/dam/fireeye-www/blog/pdfs/Ghostwriter-Influence-Campaign.pdf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hyperlink" Target="https://www.wired.com/story/hackers-broke-into-real-news-sites-to-plant-fake-stories-anti-nato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lrt.lt/en/news-in-english/19/1101632/more-fake-news-target-nato-s-presence-in-lithuania" TargetMode="External"/><Relationship Id="rId4" Type="http://schemas.openxmlformats.org/officeDocument/2006/relationships/hyperlink" Target="https://www.lrt.lt/en/news-in-english/19/1101632/more-fake-news-target-nato-s-presence-in-lithuania" TargetMode="External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hyperlink" Target="https://www.scientificamerican.com/article/misinformation-has-created-a-new-world-disorder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hyperlink" Target="https://twitter.com/GovernorCNMI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watch?v=t_gmgnOpA98&amp;t=1s" TargetMode="External"/><Relationship Id="rId4" Type="http://schemas.openxmlformats.org/officeDocument/2006/relationships/hyperlink" Target="http://www.youtube.com/watch?v=t_gmgnOpA98" TargetMode="External"/><Relationship Id="rId5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washingtonpost.com/politics/2020/02/21/how-misinformation-whatsapp-led-deathly-mob-lynching-india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pewresearch.org/internet/2017/10/19/the-future-of-truth-and-misinformation-online/" TargetMode="External"/><Relationship Id="rId4" Type="http://schemas.openxmlformats.org/officeDocument/2006/relationships/hyperlink" Target="https://www.scientificamerican.com/article/misinformation-has-created-a-new-world-disorder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aypervids.com/is-the-internet-a-reliable-source-for-information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digitalnewsreport.org/survey/2020/overview-key-findings-2020/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www.wgbh.org/news/commentary/2020/06/24/trust-is-down-digital-subscriptions-are-up-and-the-demand-for-objective-news-is-fall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techworm.net/2018/12/best-most-popular-news-websites-world.html" TargetMode="External"/><Relationship Id="rId4" Type="http://schemas.openxmlformats.org/officeDocument/2006/relationships/hyperlink" Target="https://www.techworm.net/2018/12/best-most-popular-news-websites-world.html" TargetMode="External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hawneesu.libguides.com/c.php?g=651556&amp;p=7474715" TargetMode="External"/><Relationship Id="rId4" Type="http://schemas.openxmlformats.org/officeDocument/2006/relationships/hyperlink" Target="https://www.dictionary.com/e/misinformation-vs-disinformation-get-informed-on-the-difference/" TargetMode="External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dictionary.com/e/misinformation-vs-disinformation-get-informed-on-the-difference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www.scientificamerican.com/article/misinformation-has-created-a-new-world-disord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3C78D8"/>
                </a:solidFill>
              </a:rPr>
              <a:t>Hackers Broke Into Real Sites to Plant Fake Stories</a:t>
            </a:r>
            <a:endParaRPr sz="49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Andy Greenberg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061275"/>
            <a:ext cx="8520600" cy="18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Presented by: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Harveen Kaur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 795: Web Archiving Forensics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Department of Computer Science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Old Dominion University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57" name="Google Shape;57;p13"/>
          <p:cNvSpPr txBox="1"/>
          <p:nvPr/>
        </p:nvSpPr>
        <p:spPr>
          <a:xfrm>
            <a:off x="-44250" y="4758600"/>
            <a:ext cx="923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7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                    Pictures can be misleading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950200"/>
            <a:ext cx="440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aftermath of the Westminster attack of 2017, an image of a Muslim women walking by a victim went viral and recieved criticism.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post was made to stoke islamophobic sentiments.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https://au.finance.yahoo.com/news/westminster-bridge-woman-breaks-silence-000955558.html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https://www.theguardian.com/uk-news/2017/nov/14/how-a-russian-troll-soldier-stirred-anger-after-the-westminster-attack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700" y="950188"/>
            <a:ext cx="362484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4890925" y="2674525"/>
            <a:ext cx="1040700" cy="572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Does not exist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What is the agenda?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-spread fake news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-provoke extremist sentiment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-political influence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-seed distrust              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-cause confusion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https://crestresearch.ac.uk/projects/disinformation-on-social-media/</a:t>
            </a:r>
            <a:endParaRPr sz="1300"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451" y="1152475"/>
            <a:ext cx="3293149" cy="23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/>
        </p:nvSpPr>
        <p:spPr>
          <a:xfrm>
            <a:off x="296000" y="3292725"/>
            <a:ext cx="2134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</a:t>
            </a:r>
            <a:r>
              <a:rPr lang="en" sz="1100"/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https://www.bbc.com/news/world-europe-39265777</a:t>
            </a:r>
            <a:endParaRPr sz="1100"/>
          </a:p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550" y="854025"/>
            <a:ext cx="4390325" cy="3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>
            <p:ph type="title"/>
          </p:nvPr>
        </p:nvSpPr>
        <p:spPr>
          <a:xfrm>
            <a:off x="386500" y="14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</a:t>
            </a:r>
            <a:r>
              <a:rPr lang="en">
                <a:solidFill>
                  <a:srgbClr val="1155CC"/>
                </a:solidFill>
              </a:rPr>
              <a:t>Marion Le Pen tweeted fake news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5658075" y="720375"/>
            <a:ext cx="1787400" cy="572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FF0000"/>
                </a:solidFill>
                <a:highlight>
                  <a:schemeClr val="lt1"/>
                </a:highlight>
              </a:rPr>
              <a:t>"30% of Macron's campaign funded by Saudi Arabia? We demand transparency"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188125" y="951850"/>
            <a:ext cx="245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Niece of another candidate (2017 election)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51" name="Google Shape;151;p24"/>
          <p:cNvCxnSpPr/>
          <p:nvPr/>
        </p:nvCxnSpPr>
        <p:spPr>
          <a:xfrm flipH="1" rot="10800000">
            <a:off x="1676550" y="1212475"/>
            <a:ext cx="868800" cy="15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424460" y="4663225"/>
            <a:ext cx="8596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2020                                                                             CS 795:Web Archiving Forensics                                                                                   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26" y="790788"/>
            <a:ext cx="6204150" cy="35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>
            <p:ph type="title"/>
          </p:nvPr>
        </p:nvSpPr>
        <p:spPr>
          <a:xfrm>
            <a:off x="623400" y="7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</a:t>
            </a:r>
            <a:r>
              <a:rPr lang="en">
                <a:solidFill>
                  <a:srgbClr val="1155CC"/>
                </a:solidFill>
              </a:rPr>
              <a:t>Real vs. Fake site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5953850" y="798125"/>
            <a:ext cx="1092900" cy="758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Fake site lesoir.info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 flipH="1">
            <a:off x="2443475" y="676425"/>
            <a:ext cx="912900" cy="7587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The actual site lesoir.be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1469925" y="4352725"/>
            <a:ext cx="6352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https://www.rug.nl/research/portal/files/128593593/1461444819856912.pdf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Disinformation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we can clearly see the intent of creating this very convincing replica of Le Soir site was to spread disinformation.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was spread over facebook and generated around 10,000 likes, shared and comments on facebook.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</a:t>
            </a:r>
            <a:r>
              <a:rPr lang="en" sz="1600"/>
              <a:t>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https://www.bbc.com/news/world-europe-39265777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What does the article talk about?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recent times, a lot of legitimate European new sites have been hacked, the purpose was to add fake stories and spread these stories all over the internet.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How? 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By hacking the content management system of these sites.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By using an ex-employee’s credentials.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      </a:t>
            </a: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https://www.wired.com/story/hackers-broke-into-real-news-sites-to-plant-fake-stories-anti-nato/</a:t>
            </a:r>
            <a:endParaRPr sz="13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sp>
        <p:nvSpPr>
          <p:cNvPr id="175" name="Google Shape;17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        </a:t>
            </a:r>
            <a:r>
              <a:rPr lang="en">
                <a:solidFill>
                  <a:srgbClr val="1155CC"/>
                </a:solidFill>
              </a:rPr>
              <a:t>Ghostwriter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“The term </a:t>
            </a:r>
            <a:r>
              <a:rPr b="1" i="1" lang="en">
                <a:solidFill>
                  <a:srgbClr val="434343"/>
                </a:solidFill>
                <a:highlight>
                  <a:srgbClr val="FFFFFF"/>
                </a:highlight>
              </a:rPr>
              <a:t>Ghostwriter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 is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defined as</a:t>
            </a:r>
            <a:r>
              <a:rPr b="1" lang="en">
                <a:solidFill>
                  <a:srgbClr val="434343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a professional writer who is employed to write works for which he will receive no official credit but will instead remain anonymous.”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Ghostwriter Campaign- Since 2017, mainly targeted Lithuania, Latvia and Poland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Instigate distrust of US and NATO (North Atlantic Treaty Organization) troops.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         </a:t>
            </a:r>
            <a:r>
              <a:rPr lang="en" sz="1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https://blog.scielo.org/en/2014/01/16/ethical-editing-ghostwriting-is-an-unhealthy-practice/#.X3EGq2hKg2w</a:t>
            </a:r>
            <a:endParaRPr sz="11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162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                                 Fake News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734825"/>
            <a:ext cx="208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news posted on The Baltics Course and Baltic Times.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http://www.baltic-course.com/eng/modern_eu/?doc=140643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https://www.wired.com/story/hackers-broke-into-real-news-sites-to-plant-fake-stories-anti-nato/</a:t>
            </a:r>
            <a:endParaRPr sz="400"/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0475" y="734825"/>
            <a:ext cx="4804749" cy="28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9600" y="2211699"/>
            <a:ext cx="4274223" cy="237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0"/>
            <a:ext cx="85206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Flow of dissemination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244433" y="4663225"/>
            <a:ext cx="8776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2020                                                                              CS 795: Web Archiving Forensics                                                                                        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826" y="873300"/>
            <a:ext cx="5918450" cy="34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540300" y="4450025"/>
            <a:ext cx="79323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ttps://www.fireeye.com/content/dam/fireeye-www/blog/pdfs/Ghostwriter-Influence-Campaign.pdf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</a:t>
            </a:r>
            <a:r>
              <a:rPr lang="en">
                <a:solidFill>
                  <a:srgbClr val="1155CC"/>
                </a:solidFill>
              </a:rPr>
              <a:t>Where these articles are published?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152475"/>
            <a:ext cx="341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Such articles are generally published on sites that allow submission of user generated content. 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https://www.opednews.com/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https://theduran.com/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http://balticworlds.com/</a:t>
            </a:r>
            <a:endParaRPr sz="13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https://www.fireeye.com/content/dam/fireeye-www/blog/pdfs/Ghostwriter-Influence-Campaign.pdf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8125" y="1080125"/>
            <a:ext cx="2321750" cy="12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7550" y="2488875"/>
            <a:ext cx="2448900" cy="9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8125" y="3576825"/>
            <a:ext cx="269824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12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C78D8"/>
                </a:solidFill>
              </a:rPr>
              <a:t>Oxford Dictionary:</a:t>
            </a:r>
            <a:r>
              <a:rPr lang="en"/>
              <a:t> </a:t>
            </a: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A </a:t>
            </a:r>
            <a:r>
              <a:rPr b="1" lang="en" sz="1700">
                <a:solidFill>
                  <a:srgbClr val="3C78D8"/>
                </a:solidFill>
                <a:highlight>
                  <a:srgbClr val="FCFCFC"/>
                </a:highlight>
              </a:rPr>
              <a:t>hacker </a:t>
            </a: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is a person who uses computers to gain unauthorized access to data.</a:t>
            </a:r>
            <a:endParaRPr sz="170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The word </a:t>
            </a:r>
            <a:r>
              <a:rPr b="1" lang="en" sz="1700">
                <a:solidFill>
                  <a:srgbClr val="3C78D8"/>
                </a:solidFill>
                <a:highlight>
                  <a:srgbClr val="FCFCFC"/>
                </a:highlight>
              </a:rPr>
              <a:t>hacker</a:t>
            </a: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 dates back to thirteenth century England, earlier it only referred to someone who cut things roughly. </a:t>
            </a:r>
            <a:endParaRPr sz="170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22222"/>
                </a:solidFill>
                <a:highlight>
                  <a:srgbClr val="FCFCFC"/>
                </a:highlight>
              </a:rPr>
              <a:t>                          </a:t>
            </a:r>
            <a:r>
              <a:rPr lang="en" sz="1500" u="sng">
                <a:solidFill>
                  <a:schemeClr val="hlink"/>
                </a:solidFill>
                <a:highlight>
                  <a:srgbClr val="FCFCFC"/>
                </a:highlight>
                <a:hlinkClick r:id="rId3"/>
              </a:rPr>
              <a:t>https://marketbusinessnews.com/financial-glossary/hacker/</a:t>
            </a:r>
            <a:endParaRPr sz="1500">
              <a:solidFill>
                <a:srgbClr val="222222"/>
              </a:solidFill>
              <a:highlight>
                <a:srgbClr val="FCFCFC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CFCFC"/>
              </a:highlight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775" y="445025"/>
            <a:ext cx="3533775" cy="11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7098255" y="4663225"/>
            <a:ext cx="1923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177900" y="845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Operational Timeline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231583" y="4663225"/>
            <a:ext cx="8789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2020                                                                                      CS 795: Web Archiving Forensics                                                                             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51" y="1078750"/>
            <a:ext cx="6046199" cy="31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913200" y="4102825"/>
            <a:ext cx="760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https://www.fireeye.com/content/dam/fireeye-www/blog/pdfs/Ghostwriter-Influence-Campaign.pdf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</a:t>
            </a:r>
            <a:r>
              <a:rPr lang="en">
                <a:solidFill>
                  <a:srgbClr val="1155CC"/>
                </a:solidFill>
              </a:rPr>
              <a:t>Ghostwriter Persona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311700" y="1152475"/>
            <a:ext cx="4111800" cy="3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-inauthentic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-posers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-posts fabricated material 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websites that allow user generated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content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https://www.fireeye.com/content/dam/fireeye-www/blog/pdfs/Ghostwriter-Influence-Campaign.pdf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500" y="1017725"/>
            <a:ext cx="3098975" cy="33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143100"/>
            <a:ext cx="2317175" cy="22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6128400" y="4374950"/>
            <a:ext cx="18432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lang="en">
                <a:solidFill>
                  <a:srgbClr val="1155CC"/>
                </a:solidFill>
              </a:rPr>
              <a:t>Fake stories on real sites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-Fake stories are published on legitimate sites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-Spread over the internet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According to Fireeye- “The spread doesn’t seem to be financially motivated, rather indicates to political or state backer and the motive being causing distrust among European citizens regarding NATO.”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</a:t>
            </a:r>
            <a:r>
              <a:rPr lang="en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https://www.fireeye.com/content/dam/fireeye-www/blog/pdfs/Ghostwriter-Influence-Campaign.pdf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100" y="1226100"/>
            <a:ext cx="5180323" cy="279985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Local News Site- Fake News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157400" y="1113900"/>
            <a:ext cx="3494700" cy="3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-Local site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-Hacked in October 2018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-NATO plans to attack Belarus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-Hacked in September 2018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-Jewish cemetery desecrated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https://www.wired.com/story/hackers-broke-into-real-news-sites-to-plant-fake-stories-anti-nato/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  </a:t>
            </a:r>
            <a:r>
              <a:rPr lang="en">
                <a:solidFill>
                  <a:srgbClr val="1155CC"/>
                </a:solidFill>
              </a:rPr>
              <a:t>Impact of the news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207325" y="3729500"/>
            <a:ext cx="3919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://www.lrt.lt/en/news-in-english/19/1101632/more-fake-news-target-nato-s-presence-in-lithuania</a:t>
            </a:r>
            <a:endParaRPr sz="1200"/>
          </a:p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776" y="1414000"/>
            <a:ext cx="4260876" cy="2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720325" y="1248200"/>
            <a:ext cx="2893200" cy="26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Immediately, after the news was posted a petition was started on change.org.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How information spreads cross platform </a:t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69750"/>
            <a:ext cx="4140525" cy="23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7"/>
          <p:cNvSpPr txBox="1"/>
          <p:nvPr/>
        </p:nvSpPr>
        <p:spPr>
          <a:xfrm>
            <a:off x="823200" y="1518225"/>
            <a:ext cx="34590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32323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Information spreads cross platform</a:t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32323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Memes</a:t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32323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Videos</a:t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1800"/>
              <a:buFont typeface="Georgia"/>
              <a:buChar char="-"/>
            </a:pPr>
            <a:r>
              <a:rPr lang="en" sz="1800">
                <a:solidFill>
                  <a:srgbClr val="32323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Social posts</a:t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https://www.scientificamerican.com/article/misinformation-has-created-a-new-world-disorder/</a:t>
            </a:r>
            <a:endParaRPr sz="1000">
              <a:solidFill>
                <a:srgbClr val="323232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</a:t>
            </a:r>
            <a:r>
              <a:rPr lang="en">
                <a:solidFill>
                  <a:srgbClr val="1155CC"/>
                </a:solidFill>
              </a:rPr>
              <a:t>Misinformation can be spread anywhere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65" name="Google Shape;2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526" y="1211113"/>
            <a:ext cx="3250925" cy="27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8"/>
          <p:cNvSpPr txBox="1"/>
          <p:nvPr/>
        </p:nvSpPr>
        <p:spPr>
          <a:xfrm>
            <a:off x="771775" y="1106750"/>
            <a:ext cx="38832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-American politician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-April 2020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-false information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</a:rPr>
              <a:t>-fake account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https://twitter.com/GovernorCNMI</a:t>
            </a:r>
            <a:endParaRPr sz="1100"/>
          </a:p>
        </p:txBody>
      </p:sp>
      <p:sp>
        <p:nvSpPr>
          <p:cNvPr id="268" name="Google Shape;268;p38"/>
          <p:cNvSpPr txBox="1"/>
          <p:nvPr/>
        </p:nvSpPr>
        <p:spPr>
          <a:xfrm>
            <a:off x="5590888" y="3932375"/>
            <a:ext cx="25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 by Governor Ralph DLG Torres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311700" y="445025"/>
            <a:ext cx="85206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Whatsapp forced to warn users in India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74" name="Google Shape;27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6828250" y="2324375"/>
            <a:ext cx="1914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https://www.youtube.com/watch?v=t_gmgnOpA98&amp;t=1s</a:t>
            </a:r>
            <a:endParaRPr/>
          </a:p>
        </p:txBody>
      </p:sp>
      <p:pic>
        <p:nvPicPr>
          <p:cNvPr descr="See how Rajat and his class use WhatsApp every day to share notes, timetables, class updates and more." id="276" name="Google Shape;276;p39" title="WhatsApp - Share notes, share farewells, share joy, not rumors.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2368" y="1073800"/>
            <a:ext cx="4785881" cy="35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an incident in 2018, a misinformed group of people in a village believed that a group of visitors were involved in child kidnapping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lead to mob lynching and the death of one of the visitors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2018- at least 12 people died because of rumors spread on whatsapp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https://www.washingtonpost.com/politics/2020/02/21/how-misinformation-whatsapp-led-deathly-mob-lynching-india/</a:t>
            </a:r>
            <a:endParaRPr sz="1300"/>
          </a:p>
        </p:txBody>
      </p: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311700" y="4663225"/>
            <a:ext cx="8709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2020                                                                      CS 795: Web Archiving Forensics                                                                                                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0"/>
          <p:cNvSpPr txBox="1"/>
          <p:nvPr>
            <p:ph type="title"/>
          </p:nvPr>
        </p:nvSpPr>
        <p:spPr>
          <a:xfrm>
            <a:off x="414575" y="427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</a:t>
            </a:r>
            <a:r>
              <a:rPr lang="en">
                <a:solidFill>
                  <a:srgbClr val="1155CC"/>
                </a:solidFill>
              </a:rPr>
              <a:t>Misinformation leads to mob killing</a:t>
            </a:r>
            <a:endParaRPr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</a:t>
            </a:r>
            <a:r>
              <a:rPr lang="en">
                <a:solidFill>
                  <a:srgbClr val="1155CC"/>
                </a:solidFill>
              </a:rPr>
              <a:t>Part of Solution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289" name="Google Shape;28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681750" y="939575"/>
            <a:ext cx="7944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“Misinformation is not like a plumbing problem you fix. It is a social condition, like crime, that you must constantly monitor and adjust to.”-Tom Rosentie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We, as users should be more aware and careful about what we are sharing over the internet.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-think before sharing information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-be calm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-to be informed about disinformation and misinformation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https://www.pewresearch.org/internet/2017/10/19/the-future-of-truth-and-misinformation-online/</a:t>
            </a:r>
            <a:r>
              <a:rPr lang="en" sz="1200"/>
              <a:t> 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https://www.scientificamerican.com/article/misinformation-has-created-a-new-world-disorder/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</a:t>
            </a:r>
            <a:r>
              <a:rPr lang="en">
                <a:solidFill>
                  <a:srgbClr val="1155CC"/>
                </a:solidFill>
              </a:rPr>
              <a:t>Popularity of the internet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is the internet a popular source of information?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Fast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Variety of news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Videos and witness accounts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   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https://www.paypervids.com/is-the-internet-a-reliable-source-for-information/</a:t>
            </a:r>
            <a:endParaRPr sz="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</a:t>
            </a:r>
            <a:r>
              <a:rPr lang="en">
                <a:solidFill>
                  <a:srgbClr val="1155CC"/>
                </a:solidFill>
              </a:rPr>
              <a:t>           Conclusion</a:t>
            </a:r>
            <a:r>
              <a:rPr lang="en"/>
              <a:t>  </a:t>
            </a:r>
            <a:endParaRPr/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We can see both disinformation and misinformation are contributors of fake news on the internet.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The </a:t>
            </a:r>
            <a:r>
              <a:rPr lang="en">
                <a:solidFill>
                  <a:srgbClr val="434343"/>
                </a:solidFill>
              </a:rPr>
              <a:t>vulnerabilities</a:t>
            </a:r>
            <a:r>
              <a:rPr lang="en">
                <a:solidFill>
                  <a:srgbClr val="434343"/>
                </a:solidFill>
              </a:rPr>
              <a:t> of the internet can be exploited and weaponized to cause harm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">
                <a:solidFill>
                  <a:srgbClr val="434343"/>
                </a:solidFill>
              </a:rPr>
              <a:t>Instigate hate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">
                <a:solidFill>
                  <a:srgbClr val="434343"/>
                </a:solidFill>
              </a:rPr>
              <a:t>In politics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-"/>
            </a:pPr>
            <a:r>
              <a:rPr lang="en">
                <a:solidFill>
                  <a:srgbClr val="434343"/>
                </a:solidFill>
              </a:rPr>
              <a:t>Cause panic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          </a:t>
            </a:r>
            <a:r>
              <a:rPr lang="en">
                <a:solidFill>
                  <a:srgbClr val="3C78D8"/>
                </a:solidFill>
              </a:rPr>
              <a:t>Digital News Report - University of Oxford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294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survey conducted by the Reuters Institute for the study of journalism shows the news consumption trend in 6 different countries. (Initial study in January with a follow up in April.)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http://www.digitalnewsreport.org/survey/2020/overview-key-findings-2020/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                   </a:t>
            </a:r>
            <a:endParaRPr/>
          </a:p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275" y="1087563"/>
            <a:ext cx="5479025" cy="31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906" y="1246825"/>
            <a:ext cx="4036244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                  </a:t>
            </a:r>
            <a:r>
              <a:rPr lang="en">
                <a:solidFill>
                  <a:srgbClr val="1155CC"/>
                </a:solidFill>
              </a:rPr>
              <a:t>Newspaper Suffer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400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There is a decline in demand of traditional new source like newspaper because of the pandemic.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https://www.wgbh.org/news/commentary/2020/06/24/trust-is-down-digital-subscriptions-are-up-and-the-demand-for-objective-news-is-falling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</a:t>
            </a:r>
            <a:r>
              <a:rPr lang="en">
                <a:solidFill>
                  <a:srgbClr val="3C78D8"/>
                </a:solidFill>
              </a:rPr>
              <a:t> Most visited news website?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017725"/>
            <a:ext cx="3700500" cy="3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News sites are a popular source for information regarding national and international news.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One of the most famous news websites is </a:t>
            </a:r>
            <a:r>
              <a:rPr lang="en">
                <a:solidFill>
                  <a:srgbClr val="3C78D8"/>
                </a:solidFill>
              </a:rPr>
              <a:t>yahoo.com</a:t>
            </a:r>
            <a:r>
              <a:rPr lang="en"/>
              <a:t> with </a:t>
            </a:r>
            <a:r>
              <a:rPr lang="en">
                <a:solidFill>
                  <a:srgbClr val="3C78D8"/>
                </a:solidFill>
              </a:rPr>
              <a:t>175 million</a:t>
            </a:r>
            <a:r>
              <a:rPr lang="en"/>
              <a:t> unique visitors each month.    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https://www.techworm.net/2018/12/best-most-popular-news-websites-world.html   https://www.similarweb.com/top-websites/category/news-and-media/</a:t>
            </a:r>
            <a:r>
              <a:rPr lang="en" u="sng">
                <a:solidFill>
                  <a:schemeClr val="hlink"/>
                </a:solidFill>
                <a:hlinkClick r:id="rId4"/>
              </a:rPr>
              <a:t>   </a:t>
            </a:r>
            <a:r>
              <a:rPr lang="en"/>
              <a:t>         </a:t>
            </a:r>
            <a:endParaRPr sz="1600"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900" y="1574738"/>
            <a:ext cx="5303451" cy="1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6787950" y="1505375"/>
            <a:ext cx="824700" cy="309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</a:rPr>
              <a:t>Average time spent by user per visit</a:t>
            </a:r>
            <a:endParaRPr b="1" sz="700">
              <a:solidFill>
                <a:srgbClr val="CC0000"/>
              </a:solidFill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7689775" y="1574775"/>
            <a:ext cx="694500" cy="393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</a:rPr>
              <a:t>Average time spent by user per visit</a:t>
            </a:r>
            <a:endParaRPr b="1" sz="700">
              <a:solidFill>
                <a:srgbClr val="CC0000"/>
              </a:solidFill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8461400" y="1158175"/>
            <a:ext cx="824700" cy="656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CC0000"/>
                </a:solidFill>
              </a:rPr>
              <a:t>Percentage of visitors that viewed only one page of the website before exiting.</a:t>
            </a:r>
            <a:endParaRPr b="1" sz="7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</a:t>
            </a:r>
            <a:r>
              <a:rPr lang="en">
                <a:solidFill>
                  <a:srgbClr val="3C78D8"/>
                </a:solidFill>
              </a:rPr>
              <a:t>Disinformation vs. Misinformation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54621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Disinformation:</a:t>
            </a:r>
            <a:r>
              <a:rPr lang="en"/>
              <a:t> </a:t>
            </a:r>
            <a:r>
              <a:rPr lang="en">
                <a:solidFill>
                  <a:srgbClr val="4A4A4A"/>
                </a:solidFill>
                <a:highlight>
                  <a:srgbClr val="FFFFFF"/>
                </a:highlight>
              </a:rPr>
              <a:t>deliberately misleading or biased information; manipulated narrative or facts; propaganda.</a:t>
            </a:r>
            <a:endParaRPr>
              <a:solidFill>
                <a:srgbClr val="4A4A4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Misinformation: </a:t>
            </a:r>
            <a:r>
              <a:rPr lang="en">
                <a:solidFill>
                  <a:schemeClr val="dk1"/>
                </a:solidFill>
              </a:rPr>
              <a:t>false information that is spread, regardless of whether there is intent to mislead.</a:t>
            </a: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                 </a:t>
            </a:r>
            <a:endParaRPr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https://shawneesu.libguides.com/c.php?g=651556&amp;p=7474715</a:t>
            </a:r>
            <a:endParaRPr sz="8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https://www.dictionary.com/e/misinformation-vs-disinformation-get-informed-on-the-difference/</a:t>
            </a:r>
            <a:endParaRPr sz="7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800" y="1834988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C78D8"/>
                </a:solidFill>
              </a:rPr>
              <a:t>How is disinformation different from misinformation?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 word that can be used to distinguish between the two is “intent”.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Clearly, disinformation has the intent to harm.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https://www.dictionary.com/e/misinformation-vs-disinformation-get-informed-on-the-difference/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C78D8"/>
                </a:solidFill>
              </a:rPr>
              <a:t> 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630325" y="1145325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2123" y="1074913"/>
            <a:ext cx="4660175" cy="353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          </a:t>
            </a:r>
            <a:r>
              <a:rPr lang="en">
                <a:solidFill>
                  <a:srgbClr val="1155CC"/>
                </a:solidFill>
              </a:rPr>
              <a:t>Categories of information disorder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375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“D</a:t>
            </a:r>
            <a:r>
              <a:rPr lang="en">
                <a:solidFill>
                  <a:srgbClr val="666666"/>
                </a:solidFill>
                <a:highlight>
                  <a:srgbClr val="FFFFFF"/>
                </a:highlight>
              </a:rPr>
              <a:t>isinformation can turn into misinformation when people share disinformation without realizing it is false.”</a:t>
            </a:r>
            <a:endParaRPr>
              <a:solidFill>
                <a:srgbClr val="66666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https://www.scientificamerican.com/article/misinformation-has-created-a-new-world-disorder/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